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56" r:id="rId2"/>
    <p:sldId id="265" r:id="rId3"/>
    <p:sldId id="297" r:id="rId4"/>
    <p:sldId id="286" r:id="rId5"/>
    <p:sldId id="287" r:id="rId6"/>
    <p:sldId id="288" r:id="rId7"/>
    <p:sldId id="289" r:id="rId8"/>
    <p:sldId id="290" r:id="rId9"/>
    <p:sldId id="291" r:id="rId10"/>
    <p:sldId id="292" r:id="rId11"/>
    <p:sldId id="293" r:id="rId12"/>
    <p:sldId id="294" r:id="rId13"/>
    <p:sldId id="295" r:id="rId14"/>
    <p:sldId id="270" r:id="rId15"/>
    <p:sldId id="296" r:id="rId16"/>
    <p:sldId id="285" r:id="rId17"/>
    <p:sldId id="284" r:id="rId18"/>
  </p:sldIdLst>
  <p:sldSz cx="24384000" cy="13716000"/>
  <p:notesSz cx="6858000" cy="9144000"/>
  <p:embeddedFontLst>
    <p:embeddedFont>
      <p:font typeface="Avenir Book" panose="02000503020000020003" pitchFamily="2" charset="0"/>
      <p:regular r:id="rId20"/>
      <p:italic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OCRB" panose="020B0609020202020204" pitchFamily="49" charset="77"/>
      <p:regular r:id="rId27"/>
    </p:embeddedFont>
    <p:embeddedFont>
      <p:font typeface="Open Sans ExtraBold" panose="020B0606030504020204" pitchFamily="34" charset="0"/>
      <p:bold r:id="rId28"/>
      <p:italic r:id="rId29"/>
      <p:boldItalic r:id="rId30"/>
    </p:embeddedFont>
    <p:embeddedFont>
      <p:font typeface="Open Sans Light" panose="020B0306030504020204" pitchFamily="34" charset="0"/>
      <p:regular r:id="rId31"/>
      <p:italic r:id="rId32"/>
    </p:embeddedFont>
    <p:embeddedFont>
      <p:font typeface="Open Sans Semibold" panose="020B0606030504020204" pitchFamily="34" charset="0"/>
      <p:regular r:id="rId33"/>
      <p:bold r:id="rId34"/>
      <p:italic r:id="rId35"/>
      <p:boldItalic r:id="rId36"/>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87886"/>
  </p:normalViewPr>
  <p:slideViewPr>
    <p:cSldViewPr snapToGrid="0" snapToObjects="1">
      <p:cViewPr varScale="1">
        <p:scale>
          <a:sx n="48" d="100"/>
          <a:sy n="48" d="100"/>
        </p:scale>
        <p:origin x="1136"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18</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Dynamic programming: Optimal binary search tree</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5970-C1AB-935A-D6DA-5F6C9E7B4649}"/>
              </a:ext>
            </a:extLst>
          </p:cNvPr>
          <p:cNvSpPr>
            <a:spLocks noGrp="1"/>
          </p:cNvSpPr>
          <p:nvPr>
            <p:ph type="title"/>
          </p:nvPr>
        </p:nvSpPr>
        <p:spPr/>
        <p:txBody>
          <a:bodyPr>
            <a:normAutofit fontScale="90000"/>
          </a:bodyPr>
          <a:lstStyle/>
          <a:p>
            <a:r>
              <a:rPr lang="en-US" dirty="0"/>
              <a:t>Solving optimal binary tree problem</a:t>
            </a:r>
            <a:br>
              <a:rPr lang="en-US" dirty="0"/>
            </a:br>
            <a:endParaRPr lang="en-US" dirty="0"/>
          </a:p>
        </p:txBody>
      </p:sp>
      <p:sp>
        <p:nvSpPr>
          <p:cNvPr id="3" name="Text Placeholder 2">
            <a:extLst>
              <a:ext uri="{FF2B5EF4-FFF2-40B4-BE49-F238E27FC236}">
                <a16:creationId xmlns:a16="http://schemas.microsoft.com/office/drawing/2014/main" id="{160FD7AA-CE60-DD68-F977-297CCA271A3A}"/>
              </a:ext>
            </a:extLst>
          </p:cNvPr>
          <p:cNvSpPr>
            <a:spLocks noGrp="1"/>
          </p:cNvSpPr>
          <p:nvPr>
            <p:ph type="body" sz="quarter" idx="10"/>
          </p:nvPr>
        </p:nvSpPr>
        <p:spPr/>
        <p:txBody>
          <a:bodyPr/>
          <a:lstStyle/>
          <a:p>
            <a:r>
              <a:rPr lang="en-US" dirty="0"/>
              <a:t>Step 1: The structure of optimal BST</a:t>
            </a:r>
          </a:p>
        </p:txBody>
      </p:sp>
      <p:sp>
        <p:nvSpPr>
          <p:cNvPr id="4" name="Content Placeholder 3">
            <a:extLst>
              <a:ext uri="{FF2B5EF4-FFF2-40B4-BE49-F238E27FC236}">
                <a16:creationId xmlns:a16="http://schemas.microsoft.com/office/drawing/2014/main" id="{B5A95412-2CB0-7559-070E-E806C8D61C6B}"/>
              </a:ext>
            </a:extLst>
          </p:cNvPr>
          <p:cNvSpPr>
            <a:spLocks noGrp="1"/>
          </p:cNvSpPr>
          <p:nvPr>
            <p:ph sz="quarter" idx="11"/>
          </p:nvPr>
        </p:nvSpPr>
        <p:spPr/>
        <p:txBody>
          <a:bodyPr>
            <a:normAutofit/>
          </a:bodyPr>
          <a:lstStyle/>
          <a:p>
            <a:r>
              <a:rPr lang="en-US" altLang="zh-TW" sz="4800" dirty="0"/>
              <a:t>Consider any subtree of a binary search tree. It must contain keys in a contiguous range </a:t>
            </a:r>
            <a:r>
              <a:rPr lang="en-US" altLang="zh-TW" sz="4800" i="1" dirty="0">
                <a:latin typeface="Times New Roman" panose="02020603050405020304" pitchFamily="18" charset="0"/>
              </a:rPr>
              <a:t>k</a:t>
            </a:r>
            <a:r>
              <a:rPr lang="en-US" altLang="zh-TW" sz="4800" baseline="-25000" dirty="0">
                <a:latin typeface="Times New Roman" panose="02020603050405020304" pitchFamily="18" charset="0"/>
              </a:rPr>
              <a:t>1</a:t>
            </a:r>
            <a:r>
              <a:rPr lang="en-US" altLang="zh-TW" sz="4800" dirty="0">
                <a:latin typeface="Times New Roman" panose="02020603050405020304" pitchFamily="18" charset="0"/>
              </a:rPr>
              <a:t>, ...,</a:t>
            </a:r>
            <a:r>
              <a:rPr lang="en-US" altLang="zh-TW" sz="4800" i="1" dirty="0" err="1">
                <a:latin typeface="Times New Roman" panose="02020603050405020304" pitchFamily="18" charset="0"/>
              </a:rPr>
              <a:t>k</a:t>
            </a:r>
            <a:r>
              <a:rPr lang="en-US" altLang="zh-TW" sz="4800" baseline="-25000" dirty="0" err="1">
                <a:latin typeface="Times New Roman" panose="02020603050405020304" pitchFamily="18" charset="0"/>
              </a:rPr>
              <a:t>j</a:t>
            </a:r>
            <a:r>
              <a:rPr lang="en-US" altLang="zh-TW" sz="4800" dirty="0">
                <a:latin typeface="Times New Roman" panose="02020603050405020304" pitchFamily="18" charset="0"/>
              </a:rPr>
              <a:t>,</a:t>
            </a:r>
            <a:r>
              <a:rPr lang="en-US" altLang="zh-TW" sz="4800" dirty="0"/>
              <a:t> for some </a:t>
            </a:r>
            <a:r>
              <a:rPr lang="en-US" altLang="zh-TW" sz="4800" dirty="0">
                <a:latin typeface="Times New Roman" panose="02020603050405020304" pitchFamily="18" charset="0"/>
              </a:rPr>
              <a:t>1 </a:t>
            </a:r>
            <a:r>
              <a:rPr lang="en-US" altLang="zh-TW" sz="4800" dirty="0">
                <a:latin typeface="Times New Roman" panose="02020603050405020304" pitchFamily="18" charset="0"/>
                <a:sym typeface="Symbol" pitchFamily="2" charset="2"/>
              </a:rPr>
              <a:t> </a:t>
            </a:r>
            <a:r>
              <a:rPr lang="en-US" altLang="zh-TW" sz="4800" i="1" dirty="0" err="1">
                <a:latin typeface="Times New Roman" panose="02020603050405020304" pitchFamily="18" charset="0"/>
                <a:sym typeface="Symbol" pitchFamily="2" charset="2"/>
              </a:rPr>
              <a:t>i</a:t>
            </a:r>
            <a:r>
              <a:rPr lang="en-US" altLang="zh-TW" sz="4800" dirty="0">
                <a:latin typeface="Times New Roman" panose="02020603050405020304" pitchFamily="18" charset="0"/>
                <a:sym typeface="Symbol" pitchFamily="2" charset="2"/>
              </a:rPr>
              <a:t>  </a:t>
            </a:r>
            <a:r>
              <a:rPr lang="en-US" altLang="zh-TW" sz="4800" i="1" dirty="0">
                <a:latin typeface="Times New Roman" panose="02020603050405020304" pitchFamily="18" charset="0"/>
                <a:sym typeface="Symbol" pitchFamily="2" charset="2"/>
              </a:rPr>
              <a:t>j</a:t>
            </a:r>
            <a:r>
              <a:rPr lang="en-US" altLang="zh-TW" sz="4800" dirty="0">
                <a:latin typeface="Times New Roman" panose="02020603050405020304" pitchFamily="18" charset="0"/>
                <a:sym typeface="Symbol" pitchFamily="2" charset="2"/>
              </a:rPr>
              <a:t>  </a:t>
            </a:r>
            <a:r>
              <a:rPr lang="en-US" altLang="zh-TW" sz="4800" i="1" dirty="0">
                <a:latin typeface="Times New Roman" panose="02020603050405020304" pitchFamily="18" charset="0"/>
                <a:sym typeface="Symbol" pitchFamily="2" charset="2"/>
              </a:rPr>
              <a:t>n</a:t>
            </a:r>
            <a:r>
              <a:rPr lang="en-US" altLang="zh-TW" sz="4800" dirty="0">
                <a:sym typeface="Symbol" pitchFamily="2" charset="2"/>
              </a:rPr>
              <a:t>. In addition, a subtree that contains keys </a:t>
            </a:r>
            <a:r>
              <a:rPr lang="en-US" altLang="zh-TW" sz="4800" i="1" dirty="0">
                <a:latin typeface="Times New Roman" panose="02020603050405020304" pitchFamily="18" charset="0"/>
                <a:sym typeface="Symbol" pitchFamily="2" charset="2"/>
              </a:rPr>
              <a:t>k</a:t>
            </a:r>
            <a:r>
              <a:rPr lang="en-US" altLang="zh-TW" sz="4800" i="1" baseline="-25000" dirty="0">
                <a:latin typeface="Times New Roman" panose="02020603050405020304" pitchFamily="18" charset="0"/>
                <a:sym typeface="Symbol" pitchFamily="2" charset="2"/>
              </a:rPr>
              <a:t>i</a:t>
            </a:r>
            <a:r>
              <a:rPr lang="en-US" altLang="zh-TW" sz="4800" dirty="0">
                <a:latin typeface="Times New Roman" panose="02020603050405020304" pitchFamily="18" charset="0"/>
                <a:sym typeface="Symbol" pitchFamily="2" charset="2"/>
              </a:rPr>
              <a:t>, ..., </a:t>
            </a:r>
            <a:r>
              <a:rPr lang="en-US" altLang="zh-TW" sz="4800" i="1" dirty="0" err="1">
                <a:latin typeface="Times New Roman" panose="02020603050405020304" pitchFamily="18" charset="0"/>
                <a:sym typeface="Symbol" pitchFamily="2" charset="2"/>
              </a:rPr>
              <a:t>k</a:t>
            </a:r>
            <a:r>
              <a:rPr lang="en-US" altLang="zh-TW" sz="4800" i="1" baseline="-25000" dirty="0" err="1">
                <a:latin typeface="Times New Roman" panose="02020603050405020304" pitchFamily="18" charset="0"/>
                <a:sym typeface="Symbol" pitchFamily="2" charset="2"/>
              </a:rPr>
              <a:t>j</a:t>
            </a:r>
            <a:r>
              <a:rPr lang="en-US" altLang="zh-TW" sz="4800" dirty="0">
                <a:sym typeface="Symbol" pitchFamily="2" charset="2"/>
              </a:rPr>
              <a:t> must also have as its leaves the dummy keys </a:t>
            </a:r>
            <a:r>
              <a:rPr lang="en-US" altLang="zh-TW" sz="4800" i="1" dirty="0">
                <a:latin typeface="Times New Roman" panose="02020603050405020304" pitchFamily="18" charset="0"/>
                <a:sym typeface="Symbol" pitchFamily="2" charset="2"/>
              </a:rPr>
              <a:t>d</a:t>
            </a:r>
            <a:r>
              <a:rPr lang="en-US" altLang="zh-TW" sz="4800" i="1" baseline="-25000" dirty="0">
                <a:latin typeface="Times New Roman" panose="02020603050405020304" pitchFamily="18" charset="0"/>
                <a:sym typeface="Symbol" pitchFamily="2" charset="2"/>
              </a:rPr>
              <a:t>i</a:t>
            </a:r>
            <a:r>
              <a:rPr lang="en-US" altLang="zh-TW" sz="4800" baseline="-25000" dirty="0">
                <a:latin typeface="Times New Roman" panose="02020603050405020304" pitchFamily="18" charset="0"/>
                <a:sym typeface="Symbol" pitchFamily="2" charset="2"/>
              </a:rPr>
              <a:t>-1</a:t>
            </a:r>
            <a:r>
              <a:rPr lang="en-US" altLang="zh-TW" sz="4800" dirty="0">
                <a:latin typeface="Times New Roman" panose="02020603050405020304" pitchFamily="18" charset="0"/>
                <a:sym typeface="Symbol" pitchFamily="2" charset="2"/>
              </a:rPr>
              <a:t>, ..., </a:t>
            </a:r>
            <a:r>
              <a:rPr lang="en-US" altLang="zh-TW" sz="4800" i="1" dirty="0" err="1">
                <a:latin typeface="Times New Roman" panose="02020603050405020304" pitchFamily="18" charset="0"/>
                <a:sym typeface="Symbol" pitchFamily="2" charset="2"/>
              </a:rPr>
              <a:t>d</a:t>
            </a:r>
            <a:r>
              <a:rPr lang="en-US" altLang="zh-TW" sz="4800" i="1" baseline="-25000" dirty="0" err="1">
                <a:latin typeface="Times New Roman" panose="02020603050405020304" pitchFamily="18" charset="0"/>
                <a:sym typeface="Symbol" pitchFamily="2" charset="2"/>
              </a:rPr>
              <a:t>j</a:t>
            </a:r>
            <a:r>
              <a:rPr lang="en-US" altLang="zh-TW" sz="4800" dirty="0">
                <a:sym typeface="Symbol" pitchFamily="2" charset="2"/>
              </a:rPr>
              <a:t>.</a:t>
            </a:r>
          </a:p>
          <a:p>
            <a:r>
              <a:rPr lang="en-US" altLang="zh-TW" sz="4800" dirty="0">
                <a:sym typeface="Symbol" pitchFamily="2" charset="2"/>
              </a:rPr>
              <a:t>If an optimal binary search tree T has a subtree </a:t>
            </a:r>
            <a:r>
              <a:rPr lang="en-US" altLang="zh-TW" sz="4800" i="1" dirty="0">
                <a:latin typeface="Times New Roman" panose="02020603050405020304" pitchFamily="18" charset="0"/>
                <a:sym typeface="Symbol" pitchFamily="2" charset="2"/>
              </a:rPr>
              <a:t>T'</a:t>
            </a:r>
            <a:r>
              <a:rPr lang="en-US" altLang="zh-TW" sz="4800" dirty="0">
                <a:sym typeface="Symbol" pitchFamily="2" charset="2"/>
              </a:rPr>
              <a:t> containing keys </a:t>
            </a:r>
            <a:r>
              <a:rPr lang="en-US" altLang="zh-TW" sz="4800" i="1" dirty="0">
                <a:latin typeface="Times New Roman" panose="02020603050405020304" pitchFamily="18" charset="0"/>
                <a:sym typeface="Symbol" pitchFamily="2" charset="2"/>
              </a:rPr>
              <a:t>k</a:t>
            </a:r>
            <a:r>
              <a:rPr lang="en-US" altLang="zh-TW" sz="4800" i="1" baseline="-25000" dirty="0">
                <a:latin typeface="Times New Roman" panose="02020603050405020304" pitchFamily="18" charset="0"/>
                <a:sym typeface="Symbol" pitchFamily="2" charset="2"/>
              </a:rPr>
              <a:t>i</a:t>
            </a:r>
            <a:r>
              <a:rPr lang="en-US" altLang="zh-TW" sz="4800" dirty="0">
                <a:latin typeface="Times New Roman" panose="02020603050405020304" pitchFamily="18" charset="0"/>
                <a:sym typeface="Symbol" pitchFamily="2" charset="2"/>
              </a:rPr>
              <a:t>, ..., </a:t>
            </a:r>
            <a:r>
              <a:rPr lang="en-US" altLang="zh-TW" sz="4800" i="1" dirty="0" err="1">
                <a:latin typeface="Times New Roman" panose="02020603050405020304" pitchFamily="18" charset="0"/>
                <a:sym typeface="Symbol" pitchFamily="2" charset="2"/>
              </a:rPr>
              <a:t>k</a:t>
            </a:r>
            <a:r>
              <a:rPr lang="en-US" altLang="zh-TW" sz="4800" i="1" baseline="-25000" dirty="0" err="1">
                <a:latin typeface="Times New Roman" panose="02020603050405020304" pitchFamily="18" charset="0"/>
                <a:sym typeface="Symbol" pitchFamily="2" charset="2"/>
              </a:rPr>
              <a:t>j</a:t>
            </a:r>
            <a:r>
              <a:rPr lang="en-US" altLang="zh-TW" sz="4800" dirty="0">
                <a:sym typeface="Symbol" pitchFamily="2" charset="2"/>
              </a:rPr>
              <a:t>, then this subtree </a:t>
            </a:r>
            <a:r>
              <a:rPr lang="en-US" altLang="zh-TW" sz="4800" i="1" dirty="0">
                <a:latin typeface="Times New Roman" panose="02020603050405020304" pitchFamily="18" charset="0"/>
                <a:sym typeface="Symbol" pitchFamily="2" charset="2"/>
              </a:rPr>
              <a:t>T'</a:t>
            </a:r>
            <a:r>
              <a:rPr lang="en-US" altLang="zh-TW" sz="4800" dirty="0">
                <a:sym typeface="Symbol" pitchFamily="2" charset="2"/>
              </a:rPr>
              <a:t> must be optimal as well for the subproblem with keys </a:t>
            </a:r>
            <a:r>
              <a:rPr lang="en-US" altLang="zh-TW" sz="4800" i="1" dirty="0">
                <a:latin typeface="Times New Roman" panose="02020603050405020304" pitchFamily="18" charset="0"/>
                <a:sym typeface="Symbol" pitchFamily="2" charset="2"/>
              </a:rPr>
              <a:t>k</a:t>
            </a:r>
            <a:r>
              <a:rPr lang="en-US" altLang="zh-TW" sz="4800" i="1" baseline="-25000" dirty="0">
                <a:latin typeface="Times New Roman" panose="02020603050405020304" pitchFamily="18" charset="0"/>
                <a:sym typeface="Symbol" pitchFamily="2" charset="2"/>
              </a:rPr>
              <a:t>i</a:t>
            </a:r>
            <a:r>
              <a:rPr lang="en-US" altLang="zh-TW" sz="4800" dirty="0">
                <a:latin typeface="Times New Roman" panose="02020603050405020304" pitchFamily="18" charset="0"/>
                <a:sym typeface="Symbol" pitchFamily="2" charset="2"/>
              </a:rPr>
              <a:t>, ..., </a:t>
            </a:r>
            <a:r>
              <a:rPr lang="en-US" altLang="zh-TW" sz="4800" i="1" dirty="0" err="1">
                <a:latin typeface="Times New Roman" panose="02020603050405020304" pitchFamily="18" charset="0"/>
                <a:sym typeface="Symbol" pitchFamily="2" charset="2"/>
              </a:rPr>
              <a:t>k</a:t>
            </a:r>
            <a:r>
              <a:rPr lang="en-US" altLang="zh-TW" sz="4800" i="1" baseline="-25000" dirty="0" err="1">
                <a:latin typeface="Times New Roman" panose="02020603050405020304" pitchFamily="18" charset="0"/>
                <a:sym typeface="Symbol" pitchFamily="2" charset="2"/>
              </a:rPr>
              <a:t>j</a:t>
            </a:r>
            <a:r>
              <a:rPr lang="en-US" altLang="zh-TW" sz="4800" dirty="0">
                <a:sym typeface="Symbol" pitchFamily="2" charset="2"/>
              </a:rPr>
              <a:t> and dummy keys </a:t>
            </a:r>
            <a:r>
              <a:rPr lang="en-US" altLang="zh-TW" sz="4800" i="1" dirty="0">
                <a:latin typeface="Times New Roman" panose="02020603050405020304" pitchFamily="18" charset="0"/>
                <a:sym typeface="Symbol" pitchFamily="2" charset="2"/>
              </a:rPr>
              <a:t>d</a:t>
            </a:r>
            <a:r>
              <a:rPr lang="en-US" altLang="zh-TW" sz="4800" i="1" baseline="-25000" dirty="0">
                <a:latin typeface="Times New Roman" panose="02020603050405020304" pitchFamily="18" charset="0"/>
                <a:sym typeface="Symbol" pitchFamily="2" charset="2"/>
              </a:rPr>
              <a:t>i</a:t>
            </a:r>
            <a:r>
              <a:rPr lang="en-US" altLang="zh-TW" sz="4800" baseline="-25000" dirty="0">
                <a:latin typeface="Times New Roman" panose="02020603050405020304" pitchFamily="18" charset="0"/>
                <a:sym typeface="Symbol" pitchFamily="2" charset="2"/>
              </a:rPr>
              <a:t>-1</a:t>
            </a:r>
            <a:r>
              <a:rPr lang="en-US" altLang="zh-TW" sz="4800" dirty="0">
                <a:latin typeface="Times New Roman" panose="02020603050405020304" pitchFamily="18" charset="0"/>
                <a:sym typeface="Symbol" pitchFamily="2" charset="2"/>
              </a:rPr>
              <a:t>, ..., </a:t>
            </a:r>
            <a:r>
              <a:rPr lang="en-US" altLang="zh-TW" sz="4800" i="1" dirty="0" err="1">
                <a:latin typeface="Times New Roman" panose="02020603050405020304" pitchFamily="18" charset="0"/>
                <a:sym typeface="Symbol" pitchFamily="2" charset="2"/>
              </a:rPr>
              <a:t>d</a:t>
            </a:r>
            <a:r>
              <a:rPr lang="en-US" altLang="zh-TW" sz="4800" i="1" baseline="-25000" dirty="0" err="1">
                <a:latin typeface="Times New Roman" panose="02020603050405020304" pitchFamily="18" charset="0"/>
                <a:sym typeface="Symbol" pitchFamily="2" charset="2"/>
              </a:rPr>
              <a:t>j</a:t>
            </a:r>
            <a:r>
              <a:rPr lang="en-US" altLang="zh-TW" sz="4800" dirty="0">
                <a:sym typeface="Symbol" pitchFamily="2" charset="2"/>
              </a:rPr>
              <a:t>.</a:t>
            </a:r>
          </a:p>
          <a:p>
            <a:endParaRPr lang="en-US" sz="4800" dirty="0"/>
          </a:p>
        </p:txBody>
      </p:sp>
    </p:spTree>
    <p:extLst>
      <p:ext uri="{BB962C8B-B14F-4D97-AF65-F5344CB8AC3E}">
        <p14:creationId xmlns:p14="http://schemas.microsoft.com/office/powerpoint/2010/main" val="13236732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B939-6B40-C36D-408B-143D15DC1478}"/>
              </a:ext>
            </a:extLst>
          </p:cNvPr>
          <p:cNvSpPr>
            <a:spLocks noGrp="1"/>
          </p:cNvSpPr>
          <p:nvPr>
            <p:ph type="title"/>
          </p:nvPr>
        </p:nvSpPr>
        <p:spPr/>
        <p:txBody>
          <a:bodyPr>
            <a:normAutofit fontScale="90000"/>
          </a:bodyPr>
          <a:lstStyle/>
          <a:p>
            <a:r>
              <a:rPr lang="en-US" dirty="0"/>
              <a:t>Solving optimal binary tree problem</a:t>
            </a:r>
            <a:br>
              <a:rPr lang="en-US" dirty="0"/>
            </a:br>
            <a:endParaRPr lang="en-US" dirty="0"/>
          </a:p>
        </p:txBody>
      </p:sp>
      <p:sp>
        <p:nvSpPr>
          <p:cNvPr id="3" name="Text Placeholder 2">
            <a:extLst>
              <a:ext uri="{FF2B5EF4-FFF2-40B4-BE49-F238E27FC236}">
                <a16:creationId xmlns:a16="http://schemas.microsoft.com/office/drawing/2014/main" id="{1FEE565C-6539-9639-65A5-8BE87AE4CAC3}"/>
              </a:ext>
            </a:extLst>
          </p:cNvPr>
          <p:cNvSpPr>
            <a:spLocks noGrp="1"/>
          </p:cNvSpPr>
          <p:nvPr>
            <p:ph type="body" sz="quarter" idx="10"/>
          </p:nvPr>
        </p:nvSpPr>
        <p:spPr/>
        <p:txBody>
          <a:bodyPr/>
          <a:lstStyle/>
          <a:p>
            <a:r>
              <a:rPr lang="en-US" dirty="0"/>
              <a:t>Step 2: A recursive solution</a:t>
            </a:r>
          </a:p>
        </p:txBody>
      </p:sp>
      <p:graphicFrame>
        <p:nvGraphicFramePr>
          <p:cNvPr id="5" name="Content Placeholder 4">
            <a:extLst>
              <a:ext uri="{FF2B5EF4-FFF2-40B4-BE49-F238E27FC236}">
                <a16:creationId xmlns:a16="http://schemas.microsoft.com/office/drawing/2014/main" id="{3AC908FC-5CBD-2119-BAA6-E8842C4949B7}"/>
              </a:ext>
            </a:extLst>
          </p:cNvPr>
          <p:cNvGraphicFramePr>
            <a:graphicFrameLocks noGrp="1" noChangeAspect="1"/>
          </p:cNvGraphicFramePr>
          <p:nvPr>
            <p:ph sz="quarter" idx="11"/>
            <p:extLst>
              <p:ext uri="{D42A27DB-BD31-4B8C-83A1-F6EECF244321}">
                <p14:modId xmlns:p14="http://schemas.microsoft.com/office/powerpoint/2010/main" val="1978026304"/>
              </p:ext>
            </p:extLst>
          </p:nvPr>
        </p:nvGraphicFramePr>
        <p:xfrm>
          <a:off x="3809637" y="4711255"/>
          <a:ext cx="16764726" cy="6028869"/>
        </p:xfrm>
        <a:graphic>
          <a:graphicData uri="http://schemas.openxmlformats.org/presentationml/2006/ole">
            <mc:AlternateContent xmlns:mc="http://schemas.openxmlformats.org/markup-compatibility/2006">
              <mc:Choice xmlns:v="urn:schemas-microsoft-com:vml" Requires="v">
                <p:oleObj name="方程式" r:id="rId2" imgW="78117700" imgH="28092400" progId="Equation.3">
                  <p:embed/>
                </p:oleObj>
              </mc:Choice>
              <mc:Fallback>
                <p:oleObj name="方程式" r:id="rId2" imgW="78117700" imgH="28092400" progId="Equation.3">
                  <p:embed/>
                  <p:pic>
                    <p:nvPicPr>
                      <p:cNvPr id="98308" name="Object 4">
                        <a:extLst>
                          <a:ext uri="{FF2B5EF4-FFF2-40B4-BE49-F238E27FC236}">
                            <a16:creationId xmlns:a16="http://schemas.microsoft.com/office/drawing/2014/main" id="{F65D9CA9-F689-6EEE-9F33-CA10F1163911}"/>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3809637" y="4711255"/>
                        <a:ext cx="16764726" cy="60288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597185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236CF-A682-3A34-BE43-D6D467EF1A1F}"/>
              </a:ext>
            </a:extLst>
          </p:cNvPr>
          <p:cNvSpPr>
            <a:spLocks noGrp="1"/>
          </p:cNvSpPr>
          <p:nvPr>
            <p:ph type="title"/>
          </p:nvPr>
        </p:nvSpPr>
        <p:spPr/>
        <p:txBody>
          <a:bodyPr>
            <a:normAutofit fontScale="90000"/>
          </a:bodyPr>
          <a:lstStyle/>
          <a:p>
            <a:r>
              <a:rPr lang="en-US" dirty="0"/>
              <a:t>Solving optimal binary tree problem</a:t>
            </a:r>
            <a:br>
              <a:rPr lang="en-US" dirty="0"/>
            </a:br>
            <a:endParaRPr lang="en-US" dirty="0"/>
          </a:p>
        </p:txBody>
      </p:sp>
      <p:sp>
        <p:nvSpPr>
          <p:cNvPr id="3" name="Text Placeholder 2">
            <a:extLst>
              <a:ext uri="{FF2B5EF4-FFF2-40B4-BE49-F238E27FC236}">
                <a16:creationId xmlns:a16="http://schemas.microsoft.com/office/drawing/2014/main" id="{407BA60F-23EA-ADB9-610F-A4DA6A9D1C9E}"/>
              </a:ext>
            </a:extLst>
          </p:cNvPr>
          <p:cNvSpPr>
            <a:spLocks noGrp="1"/>
          </p:cNvSpPr>
          <p:nvPr>
            <p:ph type="body" sz="quarter" idx="10"/>
          </p:nvPr>
        </p:nvSpPr>
        <p:spPr>
          <a:xfrm>
            <a:off x="2167377" y="2419728"/>
            <a:ext cx="20849377" cy="803546"/>
          </a:xfrm>
        </p:spPr>
        <p:txBody>
          <a:bodyPr>
            <a:normAutofit/>
          </a:bodyPr>
          <a:lstStyle/>
          <a:p>
            <a:r>
              <a:rPr lang="en-US" altLang="zh-TW" sz="3200" dirty="0"/>
              <a:t>Step 3:computing the expected search cost of an optimal binary search tree</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C1A369D-4773-FF9B-87A7-16F3CDBAE447}"/>
                  </a:ext>
                </a:extLst>
              </p:cNvPr>
              <p:cNvSpPr>
                <a:spLocks noGrp="1"/>
              </p:cNvSpPr>
              <p:nvPr>
                <p:ph sz="quarter" idx="11"/>
              </p:nvPr>
            </p:nvSpPr>
            <p:spPr>
              <a:xfrm>
                <a:off x="15283543" y="4125886"/>
                <a:ext cx="6941457" cy="8523314"/>
              </a:xfrm>
            </p:spPr>
            <p:txBody>
              <a:bodyPr/>
              <a:lstStyle/>
              <a:p>
                <a:r>
                  <a:rPr lang="en-US" dirty="0"/>
                  <a:t>The procedure takes </a:t>
                </a:r>
                <a14:m>
                  <m:oMath xmlns:m="http://schemas.openxmlformats.org/officeDocument/2006/math">
                    <m:r>
                      <m:rPr>
                        <m:sty m:val="p"/>
                      </m:rPr>
                      <a:rPr lang="en-US" b="0" i="0" smtClean="0">
                        <a:latin typeface="Cambria Math" panose="02040503050406030204" pitchFamily="18" charset="0"/>
                      </a:rPr>
                      <m:t>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time, just like matrix chain order.</a:t>
                </a:r>
              </a:p>
            </p:txBody>
          </p:sp>
        </mc:Choice>
        <mc:Fallback xmlns="">
          <p:sp>
            <p:nvSpPr>
              <p:cNvPr id="4" name="Content Placeholder 3">
                <a:extLst>
                  <a:ext uri="{FF2B5EF4-FFF2-40B4-BE49-F238E27FC236}">
                    <a16:creationId xmlns:a16="http://schemas.microsoft.com/office/drawing/2014/main" id="{9C1A369D-4773-FF9B-87A7-16F3CDBAE447}"/>
                  </a:ext>
                </a:extLst>
              </p:cNvPr>
              <p:cNvSpPr>
                <a:spLocks noGrp="1" noRot="1" noChangeAspect="1" noMove="1" noResize="1" noEditPoints="1" noAdjustHandles="1" noChangeArrowheads="1" noChangeShapeType="1" noTextEdit="1"/>
              </p:cNvSpPr>
              <p:nvPr>
                <p:ph sz="quarter" idx="11"/>
              </p:nvPr>
            </p:nvSpPr>
            <p:spPr>
              <a:xfrm>
                <a:off x="15283543" y="4125886"/>
                <a:ext cx="6941457" cy="8523314"/>
              </a:xfrm>
              <a:blipFill>
                <a:blip r:embed="rId2"/>
                <a:stretch>
                  <a:fillRect l="-4380" t="-2675"/>
                </a:stretch>
              </a:blipFill>
            </p:spPr>
            <p:txBody>
              <a:bodyPr/>
              <a:lstStyle/>
              <a:p>
                <a:r>
                  <a:rPr lang="en-US">
                    <a:noFill/>
                  </a:rPr>
                  <a:t> </a:t>
                </a:r>
              </a:p>
            </p:txBody>
          </p:sp>
        </mc:Fallback>
      </mc:AlternateContent>
      <p:pic>
        <p:nvPicPr>
          <p:cNvPr id="6" name="Picture 5" descr="A math equations and formulas&#10;&#10;Description automatically generated">
            <a:extLst>
              <a:ext uri="{FF2B5EF4-FFF2-40B4-BE49-F238E27FC236}">
                <a16:creationId xmlns:a16="http://schemas.microsoft.com/office/drawing/2014/main" id="{5B988712-00AB-5F5D-6ACF-1C15CA301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377" y="4125886"/>
            <a:ext cx="12921188" cy="8523314"/>
          </a:xfrm>
          <a:prstGeom prst="rect">
            <a:avLst/>
          </a:prstGeom>
        </p:spPr>
      </p:pic>
    </p:spTree>
    <p:extLst>
      <p:ext uri="{BB962C8B-B14F-4D97-AF65-F5344CB8AC3E}">
        <p14:creationId xmlns:p14="http://schemas.microsoft.com/office/powerpoint/2010/main" val="276203489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9FAB-3409-7F8A-BD18-DFA10D3A48F6}"/>
              </a:ext>
            </a:extLst>
          </p:cNvPr>
          <p:cNvSpPr>
            <a:spLocks noGrp="1"/>
          </p:cNvSpPr>
          <p:nvPr>
            <p:ph type="title"/>
          </p:nvPr>
        </p:nvSpPr>
        <p:spPr/>
        <p:txBody>
          <a:bodyPr>
            <a:normAutofit fontScale="90000"/>
          </a:bodyPr>
          <a:lstStyle/>
          <a:p>
            <a:r>
              <a:rPr lang="en-US" dirty="0"/>
              <a:t>Solving optimal binary tree problem</a:t>
            </a:r>
            <a:br>
              <a:rPr lang="en-US" dirty="0"/>
            </a:br>
            <a:endParaRPr lang="en-US" dirty="0"/>
          </a:p>
        </p:txBody>
      </p:sp>
      <p:sp>
        <p:nvSpPr>
          <p:cNvPr id="3" name="Text Placeholder 2">
            <a:extLst>
              <a:ext uri="{FF2B5EF4-FFF2-40B4-BE49-F238E27FC236}">
                <a16:creationId xmlns:a16="http://schemas.microsoft.com/office/drawing/2014/main" id="{B3A76B68-F788-006C-1C6D-231F8CC72D22}"/>
              </a:ext>
            </a:extLst>
          </p:cNvPr>
          <p:cNvSpPr>
            <a:spLocks noGrp="1"/>
          </p:cNvSpPr>
          <p:nvPr>
            <p:ph type="body" sz="quarter" idx="10"/>
          </p:nvPr>
        </p:nvSpPr>
        <p:spPr>
          <a:xfrm>
            <a:off x="2167377" y="2419728"/>
            <a:ext cx="17330858" cy="803546"/>
          </a:xfrm>
        </p:spPr>
        <p:txBody>
          <a:bodyPr>
            <a:normAutofit fontScale="92500"/>
          </a:bodyPr>
          <a:lstStyle/>
          <a:p>
            <a:r>
              <a:rPr lang="en-US" altLang="zh-TW" sz="3200" dirty="0"/>
              <a:t>Step 3:computing the expected search cost of an optimal binary search tree</a:t>
            </a:r>
            <a:endParaRPr lang="en-US" dirty="0"/>
          </a:p>
          <a:p>
            <a:endParaRPr lang="en-US" dirty="0"/>
          </a:p>
        </p:txBody>
      </p:sp>
      <p:sp>
        <p:nvSpPr>
          <p:cNvPr id="4" name="Content Placeholder 3">
            <a:extLst>
              <a:ext uri="{FF2B5EF4-FFF2-40B4-BE49-F238E27FC236}">
                <a16:creationId xmlns:a16="http://schemas.microsoft.com/office/drawing/2014/main" id="{2940688A-C698-7243-4B6F-71A86A57DF93}"/>
              </a:ext>
            </a:extLst>
          </p:cNvPr>
          <p:cNvSpPr>
            <a:spLocks noGrp="1"/>
          </p:cNvSpPr>
          <p:nvPr>
            <p:ph sz="quarter" idx="11"/>
          </p:nvPr>
        </p:nvSpPr>
        <p:spPr>
          <a:xfrm>
            <a:off x="15936686" y="4125886"/>
            <a:ext cx="6288314" cy="8523314"/>
          </a:xfrm>
        </p:spPr>
        <p:txBody>
          <a:bodyPr/>
          <a:lstStyle/>
          <a:p>
            <a:r>
              <a:rPr lang="en-US" dirty="0"/>
              <a:t>The table e, w, and root computed by OPTIMAL-BST on the key distribution shown in slide 7.</a:t>
            </a:r>
          </a:p>
        </p:txBody>
      </p:sp>
      <p:pic>
        <p:nvPicPr>
          <p:cNvPr id="6" name="Picture 5" descr="A group of triangles with numbers and letters&#10;&#10;Description automatically generated">
            <a:extLst>
              <a:ext uri="{FF2B5EF4-FFF2-40B4-BE49-F238E27FC236}">
                <a16:creationId xmlns:a16="http://schemas.microsoft.com/office/drawing/2014/main" id="{EA6C8A87-ADBC-A7FE-C5E7-48FE1670D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13275250" cy="8523314"/>
          </a:xfrm>
          <a:prstGeom prst="rect">
            <a:avLst/>
          </a:prstGeom>
        </p:spPr>
      </p:pic>
    </p:spTree>
    <p:extLst>
      <p:ext uri="{BB962C8B-B14F-4D97-AF65-F5344CB8AC3E}">
        <p14:creationId xmlns:p14="http://schemas.microsoft.com/office/powerpoint/2010/main" val="17527152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18</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fontScale="92500" lnSpcReduction="10000"/>
          </a:bodyPr>
          <a:lstStyle/>
          <a:p>
            <a:pPr eaLnBrk="1" hangingPunct="1"/>
            <a:r>
              <a:rPr lang="en-US" dirty="0"/>
              <a:t>Write pseudocode for the procedure CONSTRUCT-OPTIMAL-BST(</a:t>
            </a:r>
            <a:r>
              <a:rPr lang="en-US" dirty="0" err="1"/>
              <a:t>root,n</a:t>
            </a:r>
            <a:r>
              <a:rPr lang="en-US" dirty="0"/>
              <a:t>) which, given the table root[1:n, 1:n], outputs the structure of an optimal binary search tree. For the example in previous figure, your procedure should print out the structure:</a:t>
            </a:r>
          </a:p>
          <a:p>
            <a:pPr lvl="1"/>
            <a:r>
              <a:rPr lang="en-US" dirty="0"/>
              <a:t>K2 is the root</a:t>
            </a:r>
          </a:p>
          <a:p>
            <a:pPr lvl="1"/>
            <a:r>
              <a:rPr lang="en-US" dirty="0"/>
              <a:t>K1 is the left child of k2</a:t>
            </a:r>
          </a:p>
          <a:p>
            <a:pPr lvl="1"/>
            <a:r>
              <a:rPr lang="en-US" dirty="0"/>
              <a:t>D0 is the left child of k1</a:t>
            </a:r>
          </a:p>
          <a:p>
            <a:pPr lvl="1"/>
            <a:r>
              <a:rPr lang="en-US" dirty="0"/>
              <a:t>D1 is the right child of k1</a:t>
            </a:r>
          </a:p>
          <a:p>
            <a:pPr lvl="1"/>
            <a:r>
              <a:rPr lang="en-US" dirty="0"/>
              <a:t>K5 is the right child of k2</a:t>
            </a:r>
          </a:p>
          <a:p>
            <a:pPr lvl="1"/>
            <a:r>
              <a:rPr lang="en-US" dirty="0"/>
              <a:t>K4 is the left child of k5</a:t>
            </a:r>
          </a:p>
          <a:p>
            <a:pPr lvl="1"/>
            <a:r>
              <a:rPr lang="en-US" dirty="0"/>
              <a:t>K3 is the left child of k4</a:t>
            </a:r>
          </a:p>
          <a:p>
            <a:pPr lvl="1"/>
            <a:r>
              <a:rPr lang="en-US" dirty="0"/>
              <a:t>D2 is the left child of k3</a:t>
            </a:r>
          </a:p>
          <a:p>
            <a:pPr lvl="1"/>
            <a:r>
              <a:rPr lang="en-US" dirty="0"/>
              <a:t>D3 is the right child of k3</a:t>
            </a:r>
          </a:p>
          <a:p>
            <a:pPr lvl="1"/>
            <a:r>
              <a:rPr lang="en-US" dirty="0"/>
              <a:t>D4 is the right child of k4</a:t>
            </a:r>
          </a:p>
          <a:p>
            <a:pPr lvl="1"/>
            <a:r>
              <a:rPr lang="en-US" dirty="0"/>
              <a:t>D5 is the right child of k5</a:t>
            </a:r>
          </a:p>
          <a:p>
            <a:pPr eaLnBrk="1" hangingPunct="1"/>
            <a:endParaRPr lang="en-US" dirty="0"/>
          </a:p>
          <a:p>
            <a:pPr eaLnBrk="1" hangingPunct="1"/>
            <a:endParaRPr lang="en-US" dirty="0"/>
          </a:p>
          <a:p>
            <a:pPr eaLnBrk="1" hangingPunct="1">
              <a:buFontTx/>
              <a:buNone/>
            </a:pPr>
            <a:endParaRPr lang="en-US" dirty="0"/>
          </a:p>
          <a:p>
            <a:pPr eaLnBrk="1" hangingPunct="1"/>
            <a:endParaRPr lang="en-US" dirty="0"/>
          </a:p>
          <a:p>
            <a:endParaRPr lang="en-US" dirty="0"/>
          </a:p>
          <a:p>
            <a:pPr eaLnBrk="1" hangingPunct="1"/>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5134-7979-3D78-6826-754AA0D7D61C}"/>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DF4D736E-6B1E-FEF5-4804-7C70B4B2B0C5}"/>
              </a:ext>
            </a:extLst>
          </p:cNvPr>
          <p:cNvSpPr>
            <a:spLocks noGrp="1"/>
          </p:cNvSpPr>
          <p:nvPr>
            <p:ph type="body" sz="quarter" idx="10"/>
          </p:nvPr>
        </p:nvSpPr>
        <p:spPr/>
        <p:txBody>
          <a:bodyPr/>
          <a:lstStyle/>
          <a:p>
            <a:r>
              <a:rPr lang="en-US" dirty="0"/>
              <a:t>18</a:t>
            </a:r>
          </a:p>
        </p:txBody>
      </p:sp>
      <p:sp>
        <p:nvSpPr>
          <p:cNvPr id="4" name="Content Placeholder 3">
            <a:extLst>
              <a:ext uri="{FF2B5EF4-FFF2-40B4-BE49-F238E27FC236}">
                <a16:creationId xmlns:a16="http://schemas.microsoft.com/office/drawing/2014/main" id="{54E206F3-9E76-4494-BC77-1DC2B2359763}"/>
              </a:ext>
            </a:extLst>
          </p:cNvPr>
          <p:cNvSpPr>
            <a:spLocks noGrp="1"/>
          </p:cNvSpPr>
          <p:nvPr>
            <p:ph sz="quarter" idx="11"/>
          </p:nvPr>
        </p:nvSpPr>
        <p:spPr/>
        <p:txBody>
          <a:bodyPr/>
          <a:lstStyle/>
          <a:p>
            <a:r>
              <a:rPr lang="en-US" dirty="0"/>
              <a:t>Determine the cost and structure of an optimal binary search tree for a set of n = 7 keys with the following probabilities: </a:t>
            </a:r>
          </a:p>
          <a:p>
            <a:endParaRPr lang="en-US" dirty="0"/>
          </a:p>
          <a:p>
            <a:endParaRPr lang="en-US" dirty="0"/>
          </a:p>
          <a:p>
            <a:endParaRPr lang="en-US" dirty="0"/>
          </a:p>
          <a:p>
            <a:endParaRPr lang="en-US" dirty="0"/>
          </a:p>
          <a:p>
            <a:endParaRPr lang="en-US" dirty="0"/>
          </a:p>
          <a:p>
            <a:r>
              <a:rPr lang="en-US" dirty="0"/>
              <a:t>Suppose that instead of maintaining the table w[</a:t>
            </a:r>
            <a:r>
              <a:rPr lang="en-US" dirty="0" err="1"/>
              <a:t>i</a:t>
            </a:r>
            <a:r>
              <a:rPr lang="en-US" dirty="0"/>
              <a:t>, j], you computed the value of w[</a:t>
            </a:r>
            <a:r>
              <a:rPr lang="en-US" dirty="0" err="1"/>
              <a:t>i</a:t>
            </a:r>
            <a:r>
              <a:rPr lang="en-US" dirty="0"/>
              <a:t>, j] directly from equation of w(</a:t>
            </a:r>
            <a:r>
              <a:rPr lang="en-US" dirty="0" err="1"/>
              <a:t>i</a:t>
            </a:r>
            <a:r>
              <a:rPr lang="en-US" dirty="0"/>
              <a:t>, j) (slide 10) in line 9 of OPTIMAL-BST and used this computed value in line 11. How would this change affect the asymptotic running time of OPTIMAL-BST? </a:t>
            </a:r>
          </a:p>
          <a:p>
            <a:endParaRPr lang="en-US" dirty="0"/>
          </a:p>
          <a:p>
            <a:endParaRPr lang="en-US" dirty="0"/>
          </a:p>
        </p:txBody>
      </p:sp>
      <p:pic>
        <p:nvPicPr>
          <p:cNvPr id="6" name="Picture 5" descr="A number with numbers on it&#10;&#10;Description automatically generated">
            <a:extLst>
              <a:ext uri="{FF2B5EF4-FFF2-40B4-BE49-F238E27FC236}">
                <a16:creationId xmlns:a16="http://schemas.microsoft.com/office/drawing/2014/main" id="{4533F65B-EE82-5437-8B20-2CFC1FAF0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105" y="5964017"/>
            <a:ext cx="10727790" cy="1787965"/>
          </a:xfrm>
          <a:prstGeom prst="rect">
            <a:avLst/>
          </a:prstGeom>
        </p:spPr>
      </p:pic>
    </p:spTree>
    <p:extLst>
      <p:ext uri="{BB962C8B-B14F-4D97-AF65-F5344CB8AC3E}">
        <p14:creationId xmlns:p14="http://schemas.microsoft.com/office/powerpoint/2010/main" val="1875658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14.</a:t>
            </a:r>
          </a:p>
        </p:txBody>
      </p:sp>
    </p:spTree>
    <p:extLst>
      <p:ext uri="{BB962C8B-B14F-4D97-AF65-F5344CB8AC3E}">
        <p14:creationId xmlns:p14="http://schemas.microsoft.com/office/powerpoint/2010/main" val="27045277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Dynamic programming: Optimal binary search tree</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18</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Optimal binary tree problem</a:t>
            </a:r>
          </a:p>
          <a:p>
            <a:pPr>
              <a:spcBef>
                <a:spcPts val="0"/>
              </a:spcBef>
            </a:pPr>
            <a:r>
              <a:rPr lang="en-US" sz="4400" dirty="0"/>
              <a:t>Solving optimal binary tree problem</a:t>
            </a:r>
          </a:p>
        </p:txBody>
      </p:sp>
    </p:spTree>
    <p:extLst>
      <p:ext uri="{BB962C8B-B14F-4D97-AF65-F5344CB8AC3E}">
        <p14:creationId xmlns:p14="http://schemas.microsoft.com/office/powerpoint/2010/main" val="35604840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8CAB-9228-EF60-54A3-3F805C1B7828}"/>
              </a:ext>
            </a:extLst>
          </p:cNvPr>
          <p:cNvSpPr>
            <a:spLocks noGrp="1"/>
          </p:cNvSpPr>
          <p:nvPr>
            <p:ph type="title"/>
          </p:nvPr>
        </p:nvSpPr>
        <p:spPr/>
        <p:txBody>
          <a:bodyPr>
            <a:normAutofit fontScale="90000"/>
          </a:bodyPr>
          <a:lstStyle/>
          <a:p>
            <a:r>
              <a:rPr lang="en-US" sz="4000" dirty="0"/>
              <a:t>Optimal binary tree problem</a:t>
            </a:r>
            <a:br>
              <a:rPr lang="en-US" sz="4000" dirty="0"/>
            </a:br>
            <a:endParaRPr lang="en-US" dirty="0"/>
          </a:p>
        </p:txBody>
      </p:sp>
      <p:sp>
        <p:nvSpPr>
          <p:cNvPr id="3" name="Text Placeholder 2">
            <a:extLst>
              <a:ext uri="{FF2B5EF4-FFF2-40B4-BE49-F238E27FC236}">
                <a16:creationId xmlns:a16="http://schemas.microsoft.com/office/drawing/2014/main" id="{E3C4ED04-D2C2-E52A-D70A-DCA3B6253E68}"/>
              </a:ext>
            </a:extLst>
          </p:cNvPr>
          <p:cNvSpPr>
            <a:spLocks noGrp="1"/>
          </p:cNvSpPr>
          <p:nvPr>
            <p:ph type="body" sz="quarter" idx="10"/>
          </p:nvPr>
        </p:nvSpPr>
        <p:spPr/>
        <p:txBody>
          <a:bodyPr/>
          <a:lstStyle/>
          <a:p>
            <a:r>
              <a:rPr lang="en-US" sz="3200" dirty="0"/>
              <a:t>Definition</a:t>
            </a:r>
          </a:p>
          <a:p>
            <a:endParaRPr lang="en-US" dirty="0"/>
          </a:p>
        </p:txBody>
      </p:sp>
      <p:sp>
        <p:nvSpPr>
          <p:cNvPr id="4" name="Content Placeholder 3">
            <a:extLst>
              <a:ext uri="{FF2B5EF4-FFF2-40B4-BE49-F238E27FC236}">
                <a16:creationId xmlns:a16="http://schemas.microsoft.com/office/drawing/2014/main" id="{1531654C-8B3D-F7A0-DBF5-E8F544217711}"/>
              </a:ext>
            </a:extLst>
          </p:cNvPr>
          <p:cNvSpPr>
            <a:spLocks noGrp="1"/>
          </p:cNvSpPr>
          <p:nvPr>
            <p:ph sz="quarter" idx="11"/>
          </p:nvPr>
        </p:nvSpPr>
        <p:spPr/>
        <p:txBody>
          <a:bodyPr>
            <a:normAutofit/>
          </a:bodyPr>
          <a:lstStyle/>
          <a:p>
            <a:r>
              <a:rPr lang="en-US" sz="4400" dirty="0"/>
              <a:t>The objective of the optimal binary search tree problem is to minimize the expected search cost. </a:t>
            </a:r>
          </a:p>
          <a:p>
            <a:r>
              <a:rPr lang="en-US" sz="4400" dirty="0"/>
              <a:t>The search cost is determined by the depth of the nodes in the tree that need to be traversed to find a key. </a:t>
            </a:r>
          </a:p>
          <a:p>
            <a:r>
              <a:rPr lang="en-US" sz="4400" dirty="0"/>
              <a:t>Since the search costs depend on the probabilities of searching for different keys, finding an optimal binary search tree involves considering both the structure of the tree and the associated probabilities.</a:t>
            </a:r>
          </a:p>
          <a:p>
            <a:endParaRPr lang="en-US" sz="4400" dirty="0"/>
          </a:p>
        </p:txBody>
      </p:sp>
    </p:spTree>
    <p:extLst>
      <p:ext uri="{BB962C8B-B14F-4D97-AF65-F5344CB8AC3E}">
        <p14:creationId xmlns:p14="http://schemas.microsoft.com/office/powerpoint/2010/main" val="41645663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05ED-CD5D-B668-D6C9-50678FAE6CAE}"/>
              </a:ext>
            </a:extLst>
          </p:cNvPr>
          <p:cNvSpPr>
            <a:spLocks noGrp="1"/>
          </p:cNvSpPr>
          <p:nvPr>
            <p:ph type="title"/>
          </p:nvPr>
        </p:nvSpPr>
        <p:spPr/>
        <p:txBody>
          <a:bodyPr>
            <a:normAutofit fontScale="90000"/>
          </a:bodyPr>
          <a:lstStyle/>
          <a:p>
            <a:r>
              <a:rPr lang="en-US" sz="3600" dirty="0"/>
              <a:t>Optimal binary tree problem</a:t>
            </a:r>
            <a:br>
              <a:rPr lang="en-US" sz="3600" dirty="0"/>
            </a:br>
            <a:endParaRPr lang="en-US" dirty="0"/>
          </a:p>
        </p:txBody>
      </p:sp>
      <p:sp>
        <p:nvSpPr>
          <p:cNvPr id="3" name="Text Placeholder 2">
            <a:extLst>
              <a:ext uri="{FF2B5EF4-FFF2-40B4-BE49-F238E27FC236}">
                <a16:creationId xmlns:a16="http://schemas.microsoft.com/office/drawing/2014/main" id="{82A26DA1-61A5-D2C6-813A-B835C28AD30F}"/>
              </a:ext>
            </a:extLst>
          </p:cNvPr>
          <p:cNvSpPr>
            <a:spLocks noGrp="1"/>
          </p:cNvSpPr>
          <p:nvPr>
            <p:ph type="body" sz="quarter" idx="10"/>
          </p:nvPr>
        </p:nvSpPr>
        <p:spPr/>
        <p:txBody>
          <a:bodyPr/>
          <a:lstStyle/>
          <a:p>
            <a:r>
              <a:rPr lang="en-US" sz="3200" dirty="0"/>
              <a:t>Definition</a:t>
            </a:r>
          </a:p>
          <a:p>
            <a:endParaRPr lang="en-US" dirty="0"/>
          </a:p>
        </p:txBody>
      </p:sp>
      <p:sp>
        <p:nvSpPr>
          <p:cNvPr id="4" name="Content Placeholder 3">
            <a:extLst>
              <a:ext uri="{FF2B5EF4-FFF2-40B4-BE49-F238E27FC236}">
                <a16:creationId xmlns:a16="http://schemas.microsoft.com/office/drawing/2014/main" id="{FBAB9B1E-2103-B17F-E2E4-AD1F759FB01F}"/>
              </a:ext>
            </a:extLst>
          </p:cNvPr>
          <p:cNvSpPr>
            <a:spLocks noGrp="1"/>
          </p:cNvSpPr>
          <p:nvPr>
            <p:ph sz="quarter" idx="11"/>
          </p:nvPr>
        </p:nvSpPr>
        <p:spPr/>
        <p:txBody>
          <a:bodyPr>
            <a:normAutofit/>
          </a:bodyPr>
          <a:lstStyle/>
          <a:p>
            <a:r>
              <a:rPr lang="en-US" sz="4400" dirty="0"/>
              <a:t>Formally, given a set of keys K = {k1, k2, ..., </a:t>
            </a:r>
            <a:r>
              <a:rPr lang="en-US" sz="4400" dirty="0" err="1"/>
              <a:t>kn</a:t>
            </a:r>
            <a:r>
              <a:rPr lang="en-US" sz="4400" dirty="0"/>
              <a:t>} of n distinct keys such that k1 &lt; k2 &lt; … &lt; </a:t>
            </a:r>
            <a:r>
              <a:rPr lang="en-US" sz="4400" dirty="0" err="1"/>
              <a:t>kn</a:t>
            </a:r>
            <a:r>
              <a:rPr lang="en-US" sz="4400" dirty="0"/>
              <a:t>, build a binary tree containing them.</a:t>
            </a:r>
          </a:p>
          <a:p>
            <a:r>
              <a:rPr lang="en-US" sz="4400" dirty="0"/>
              <a:t>For each ki, you are given the probability pi.</a:t>
            </a:r>
          </a:p>
          <a:p>
            <a:r>
              <a:rPr lang="en-US" sz="4400" dirty="0"/>
              <a:t>Since some searches may be for values not in K, you also have n + 1 dummy keys d0, d1, …, </a:t>
            </a:r>
            <a:r>
              <a:rPr lang="en-US" sz="4400" dirty="0" err="1"/>
              <a:t>dn</a:t>
            </a:r>
            <a:r>
              <a:rPr lang="en-US" sz="4400" dirty="0"/>
              <a:t> representing those values.</a:t>
            </a:r>
          </a:p>
          <a:p>
            <a:r>
              <a:rPr lang="en-US" sz="4400" dirty="0"/>
              <a:t>d0 represents all values less than k1, </a:t>
            </a:r>
            <a:r>
              <a:rPr lang="en-US" sz="4400" dirty="0" err="1"/>
              <a:t>dn</a:t>
            </a:r>
            <a:r>
              <a:rPr lang="en-US" sz="4400" dirty="0"/>
              <a:t> represents all values greater than kn.</a:t>
            </a:r>
          </a:p>
          <a:p>
            <a:r>
              <a:rPr lang="en-US" sz="4400" dirty="0"/>
              <a:t>For each dummy key di, you have the probability qi.</a:t>
            </a:r>
          </a:p>
          <a:p>
            <a:r>
              <a:rPr lang="en-US" sz="4400" dirty="0"/>
              <a:t>Each key ki is an internal node and each dummy key di is a leaf</a:t>
            </a:r>
          </a:p>
          <a:p>
            <a:endParaRPr lang="en-US" sz="4400" dirty="0"/>
          </a:p>
        </p:txBody>
      </p:sp>
      <p:graphicFrame>
        <p:nvGraphicFramePr>
          <p:cNvPr id="5" name="Object 5">
            <a:extLst>
              <a:ext uri="{FF2B5EF4-FFF2-40B4-BE49-F238E27FC236}">
                <a16:creationId xmlns:a16="http://schemas.microsoft.com/office/drawing/2014/main" id="{D0EC1FAF-90BB-5465-5F58-FA8E9F4C8543}"/>
              </a:ext>
            </a:extLst>
          </p:cNvPr>
          <p:cNvGraphicFramePr>
            <a:graphicFrameLocks noChangeAspect="1"/>
          </p:cNvGraphicFramePr>
          <p:nvPr>
            <p:extLst>
              <p:ext uri="{D42A27DB-BD31-4B8C-83A1-F6EECF244321}">
                <p14:modId xmlns:p14="http://schemas.microsoft.com/office/powerpoint/2010/main" val="2517499652"/>
              </p:ext>
            </p:extLst>
          </p:nvPr>
        </p:nvGraphicFramePr>
        <p:xfrm>
          <a:off x="9416654" y="10473947"/>
          <a:ext cx="5039196" cy="2175253"/>
        </p:xfrm>
        <a:graphic>
          <a:graphicData uri="http://schemas.openxmlformats.org/presentationml/2006/ole">
            <mc:AlternateContent xmlns:mc="http://schemas.openxmlformats.org/markup-compatibility/2006">
              <mc:Choice xmlns:v="urn:schemas-microsoft-com:vml" Requires="v">
                <p:oleObj name="Equation" r:id="rId2" imgW="23114000" imgH="9944100" progId="Equation.3">
                  <p:embed/>
                </p:oleObj>
              </mc:Choice>
              <mc:Fallback>
                <p:oleObj name="Equation" r:id="rId2" imgW="23114000" imgH="9944100" progId="Equation.3">
                  <p:embed/>
                  <p:pic>
                    <p:nvPicPr>
                      <p:cNvPr id="95237" name="Object 5">
                        <a:extLst>
                          <a:ext uri="{FF2B5EF4-FFF2-40B4-BE49-F238E27FC236}">
                            <a16:creationId xmlns:a16="http://schemas.microsoft.com/office/drawing/2014/main" id="{BEFFE2D4-B729-EE91-A476-BB588E683635}"/>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9416654" y="10473947"/>
                        <a:ext cx="5039196" cy="217525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0731022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AAEC-48CC-2178-0536-77A4037C1F10}"/>
              </a:ext>
            </a:extLst>
          </p:cNvPr>
          <p:cNvSpPr>
            <a:spLocks noGrp="1"/>
          </p:cNvSpPr>
          <p:nvPr>
            <p:ph type="title"/>
          </p:nvPr>
        </p:nvSpPr>
        <p:spPr/>
        <p:txBody>
          <a:bodyPr>
            <a:normAutofit fontScale="90000"/>
          </a:bodyPr>
          <a:lstStyle/>
          <a:p>
            <a:r>
              <a:rPr lang="en-US" sz="4000" dirty="0"/>
              <a:t>Optimal binary tree problem</a:t>
            </a:r>
            <a:br>
              <a:rPr lang="en-US" sz="4000" dirty="0"/>
            </a:br>
            <a:endParaRPr lang="en-US" dirty="0"/>
          </a:p>
        </p:txBody>
      </p:sp>
      <p:sp>
        <p:nvSpPr>
          <p:cNvPr id="3" name="Text Placeholder 2">
            <a:extLst>
              <a:ext uri="{FF2B5EF4-FFF2-40B4-BE49-F238E27FC236}">
                <a16:creationId xmlns:a16="http://schemas.microsoft.com/office/drawing/2014/main" id="{272BB82E-AA87-C6BF-F32C-12175F84A57F}"/>
              </a:ext>
            </a:extLst>
          </p:cNvPr>
          <p:cNvSpPr>
            <a:spLocks noGrp="1"/>
          </p:cNvSpPr>
          <p:nvPr>
            <p:ph type="body" sz="quarter" idx="10"/>
          </p:nvPr>
        </p:nvSpPr>
        <p:spPr/>
        <p:txBody>
          <a:bodyPr/>
          <a:lstStyle/>
          <a:p>
            <a:r>
              <a:rPr lang="en-US" sz="3200" dirty="0"/>
              <a:t>Definition</a:t>
            </a:r>
          </a:p>
          <a:p>
            <a:endParaRPr lang="en-US" dirty="0"/>
          </a:p>
        </p:txBody>
      </p:sp>
      <p:sp>
        <p:nvSpPr>
          <p:cNvPr id="4" name="Content Placeholder 3">
            <a:extLst>
              <a:ext uri="{FF2B5EF4-FFF2-40B4-BE49-F238E27FC236}">
                <a16:creationId xmlns:a16="http://schemas.microsoft.com/office/drawing/2014/main" id="{A44C0ACB-2E9C-9E92-58F7-E4184AEDAF64}"/>
              </a:ext>
            </a:extLst>
          </p:cNvPr>
          <p:cNvSpPr>
            <a:spLocks noGrp="1"/>
          </p:cNvSpPr>
          <p:nvPr>
            <p:ph sz="quarter" idx="11"/>
          </p:nvPr>
        </p:nvSpPr>
        <p:spPr/>
        <p:txBody>
          <a:bodyPr/>
          <a:lstStyle/>
          <a:p>
            <a:r>
              <a:rPr lang="en-US" dirty="0"/>
              <a:t>d</a:t>
            </a:r>
          </a:p>
        </p:txBody>
      </p:sp>
      <p:pic>
        <p:nvPicPr>
          <p:cNvPr id="6" name="Picture 5" descr="A diagram of a tree&#10;&#10;Description automatically generated">
            <a:extLst>
              <a:ext uri="{FF2B5EF4-FFF2-40B4-BE49-F238E27FC236}">
                <a16:creationId xmlns:a16="http://schemas.microsoft.com/office/drawing/2014/main" id="{E0E24501-F3EB-9AC5-41D9-43CF9CFC1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999" y="4125885"/>
            <a:ext cx="20454493" cy="8022571"/>
          </a:xfrm>
          <a:prstGeom prst="rect">
            <a:avLst/>
          </a:prstGeom>
        </p:spPr>
      </p:pic>
      <p:pic>
        <p:nvPicPr>
          <p:cNvPr id="8" name="Picture 7" descr="A number and numbers on a white background&#10;&#10;Description automatically generated">
            <a:extLst>
              <a:ext uri="{FF2B5EF4-FFF2-40B4-BE49-F238E27FC236}">
                <a16:creationId xmlns:a16="http://schemas.microsoft.com/office/drawing/2014/main" id="{428C7CD3-9622-3C06-6B78-5C02D08CC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377" y="10272497"/>
            <a:ext cx="8369664" cy="1875959"/>
          </a:xfrm>
          <a:prstGeom prst="rect">
            <a:avLst/>
          </a:prstGeom>
        </p:spPr>
      </p:pic>
      <p:sp>
        <p:nvSpPr>
          <p:cNvPr id="9" name="TextBox 8">
            <a:extLst>
              <a:ext uri="{FF2B5EF4-FFF2-40B4-BE49-F238E27FC236}">
                <a16:creationId xmlns:a16="http://schemas.microsoft.com/office/drawing/2014/main" id="{77B87B22-FC2E-354F-9895-E9692282CD5A}"/>
              </a:ext>
            </a:extLst>
          </p:cNvPr>
          <p:cNvSpPr txBox="1"/>
          <p:nvPr/>
        </p:nvSpPr>
        <p:spPr>
          <a:xfrm>
            <a:off x="8297252" y="4607747"/>
            <a:ext cx="245581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rPr>
              <a:t>Cost = 2.8</a:t>
            </a:r>
          </a:p>
        </p:txBody>
      </p:sp>
      <p:sp>
        <p:nvSpPr>
          <p:cNvPr id="10" name="TextBox 9">
            <a:extLst>
              <a:ext uri="{FF2B5EF4-FFF2-40B4-BE49-F238E27FC236}">
                <a16:creationId xmlns:a16="http://schemas.microsoft.com/office/drawing/2014/main" id="{C17BBDD8-F4B1-8C29-572E-420F2568F8C3}"/>
              </a:ext>
            </a:extLst>
          </p:cNvPr>
          <p:cNvSpPr txBox="1"/>
          <p:nvPr/>
        </p:nvSpPr>
        <p:spPr>
          <a:xfrm>
            <a:off x="19685813" y="4659043"/>
            <a:ext cx="2455817"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rPr>
              <a:t>Cost = 2.75</a:t>
            </a:r>
          </a:p>
          <a:p>
            <a:pPr marL="0" marR="0" indent="0" algn="ctr" defTabSz="2438338" rtl="0" fontAlgn="auto" latinLnBrk="0" hangingPunct="0">
              <a:lnSpc>
                <a:spcPct val="100000"/>
              </a:lnSpc>
              <a:spcBef>
                <a:spcPts val="0"/>
              </a:spcBef>
              <a:spcAft>
                <a:spcPts val="0"/>
              </a:spcAft>
              <a:buClrTx/>
              <a:buSzTx/>
              <a:buFontTx/>
              <a:buNone/>
              <a:tabLst/>
            </a:pPr>
            <a:r>
              <a:rPr lang="en-US" sz="4000" dirty="0">
                <a:solidFill>
                  <a:schemeClr val="accent5">
                    <a:lumMod val="75000"/>
                  </a:schemeClr>
                </a:solidFill>
              </a:rPr>
              <a:t>OPTIMAL</a:t>
            </a:r>
            <a:endParaRPr kumimoji="0" lang="en-US" sz="4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4109748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AAEC-48CC-2178-0536-77A4037C1F10}"/>
              </a:ext>
            </a:extLst>
          </p:cNvPr>
          <p:cNvSpPr>
            <a:spLocks noGrp="1"/>
          </p:cNvSpPr>
          <p:nvPr>
            <p:ph type="title"/>
          </p:nvPr>
        </p:nvSpPr>
        <p:spPr/>
        <p:txBody>
          <a:bodyPr>
            <a:normAutofit fontScale="90000"/>
          </a:bodyPr>
          <a:lstStyle/>
          <a:p>
            <a:r>
              <a:rPr lang="en-US" sz="4000" dirty="0"/>
              <a:t>Optimal binary tree problem</a:t>
            </a:r>
            <a:br>
              <a:rPr lang="en-US" sz="4000" dirty="0"/>
            </a:br>
            <a:endParaRPr lang="en-US" dirty="0"/>
          </a:p>
        </p:txBody>
      </p:sp>
      <p:sp>
        <p:nvSpPr>
          <p:cNvPr id="3" name="Text Placeholder 2">
            <a:extLst>
              <a:ext uri="{FF2B5EF4-FFF2-40B4-BE49-F238E27FC236}">
                <a16:creationId xmlns:a16="http://schemas.microsoft.com/office/drawing/2014/main" id="{272BB82E-AA87-C6BF-F32C-12175F84A57F}"/>
              </a:ext>
            </a:extLst>
          </p:cNvPr>
          <p:cNvSpPr>
            <a:spLocks noGrp="1"/>
          </p:cNvSpPr>
          <p:nvPr>
            <p:ph type="body" sz="quarter" idx="10"/>
          </p:nvPr>
        </p:nvSpPr>
        <p:spPr/>
        <p:txBody>
          <a:bodyPr/>
          <a:lstStyle/>
          <a:p>
            <a:r>
              <a:rPr lang="en-US" sz="3200" dirty="0"/>
              <a:t>Definition</a:t>
            </a:r>
          </a:p>
          <a:p>
            <a:endParaRPr lang="en-US" dirty="0"/>
          </a:p>
        </p:txBody>
      </p:sp>
      <p:sp>
        <p:nvSpPr>
          <p:cNvPr id="4" name="Content Placeholder 3">
            <a:extLst>
              <a:ext uri="{FF2B5EF4-FFF2-40B4-BE49-F238E27FC236}">
                <a16:creationId xmlns:a16="http://schemas.microsoft.com/office/drawing/2014/main" id="{A44C0ACB-2E9C-9E92-58F7-E4184AEDAF64}"/>
              </a:ext>
            </a:extLst>
          </p:cNvPr>
          <p:cNvSpPr>
            <a:spLocks noGrp="1"/>
          </p:cNvSpPr>
          <p:nvPr>
            <p:ph sz="quarter" idx="11"/>
          </p:nvPr>
        </p:nvSpPr>
        <p:spPr/>
        <p:txBody>
          <a:bodyPr>
            <a:normAutofit/>
          </a:bodyPr>
          <a:lstStyle/>
          <a:p>
            <a:r>
              <a:rPr lang="en-US" sz="4800" dirty="0"/>
              <a:t>The expected cost of a search in binary tree T is:</a:t>
            </a:r>
          </a:p>
          <a:p>
            <a:endParaRPr lang="en-US" sz="4800" dirty="0"/>
          </a:p>
          <a:p>
            <a:endParaRPr lang="en-US" sz="4800" dirty="0"/>
          </a:p>
          <a:p>
            <a:endParaRPr lang="en-US" sz="4800" dirty="0"/>
          </a:p>
          <a:p>
            <a:endParaRPr lang="en-US" sz="4800" dirty="0"/>
          </a:p>
          <a:p>
            <a:endParaRPr lang="en-US" sz="4800" dirty="0"/>
          </a:p>
          <a:p>
            <a:endParaRPr lang="en-US" sz="4800" dirty="0"/>
          </a:p>
          <a:p>
            <a:endParaRPr lang="en-US" sz="4800" dirty="0"/>
          </a:p>
          <a:p>
            <a:r>
              <a:rPr lang="en-US" sz="4800" dirty="0"/>
              <a:t>The goal is to construct a binary search tree with minimum expected search cost.</a:t>
            </a:r>
          </a:p>
          <a:p>
            <a:endParaRPr lang="en-US" sz="4800" dirty="0"/>
          </a:p>
        </p:txBody>
      </p:sp>
      <p:graphicFrame>
        <p:nvGraphicFramePr>
          <p:cNvPr id="7" name="Object 6">
            <a:extLst>
              <a:ext uri="{FF2B5EF4-FFF2-40B4-BE49-F238E27FC236}">
                <a16:creationId xmlns:a16="http://schemas.microsoft.com/office/drawing/2014/main" id="{CC639A67-3EDB-571A-737D-D75192BCD0B1}"/>
              </a:ext>
            </a:extLst>
          </p:cNvPr>
          <p:cNvGraphicFramePr>
            <a:graphicFrameLocks noChangeAspect="1"/>
          </p:cNvGraphicFramePr>
          <p:nvPr>
            <p:extLst>
              <p:ext uri="{D42A27DB-BD31-4B8C-83A1-F6EECF244321}">
                <p14:modId xmlns:p14="http://schemas.microsoft.com/office/powerpoint/2010/main" val="125698862"/>
              </p:ext>
            </p:extLst>
          </p:nvPr>
        </p:nvGraphicFramePr>
        <p:xfrm>
          <a:off x="2888226" y="5778910"/>
          <a:ext cx="17972340" cy="3896032"/>
        </p:xfrm>
        <a:graphic>
          <a:graphicData uri="http://schemas.openxmlformats.org/presentationml/2006/ole">
            <mc:AlternateContent xmlns:mc="http://schemas.openxmlformats.org/markup-compatibility/2006">
              <mc:Choice xmlns:v="urn:schemas-microsoft-com:vml" Requires="v">
                <p:oleObj name="Equation" r:id="rId2" imgW="94500700" imgH="20485100" progId="Equation.3">
                  <p:embed/>
                </p:oleObj>
              </mc:Choice>
              <mc:Fallback>
                <p:oleObj name="Equation" r:id="rId2" imgW="94500700" imgH="20485100" progId="Equation.3">
                  <p:embed/>
                  <p:pic>
                    <p:nvPicPr>
                      <p:cNvPr id="95238" name="Object 6">
                        <a:extLst>
                          <a:ext uri="{FF2B5EF4-FFF2-40B4-BE49-F238E27FC236}">
                            <a16:creationId xmlns:a16="http://schemas.microsoft.com/office/drawing/2014/main" id="{E3087A3B-777B-7454-118C-DC5856D91E80}"/>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2888226" y="5778910"/>
                        <a:ext cx="17972340" cy="389603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59616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AAEC-48CC-2178-0536-77A4037C1F10}"/>
              </a:ext>
            </a:extLst>
          </p:cNvPr>
          <p:cNvSpPr>
            <a:spLocks noGrp="1"/>
          </p:cNvSpPr>
          <p:nvPr>
            <p:ph type="title"/>
          </p:nvPr>
        </p:nvSpPr>
        <p:spPr/>
        <p:txBody>
          <a:bodyPr>
            <a:normAutofit fontScale="90000"/>
          </a:bodyPr>
          <a:lstStyle/>
          <a:p>
            <a:r>
              <a:rPr lang="en-US" sz="4000" dirty="0"/>
              <a:t>Optimal binary tree problem</a:t>
            </a:r>
            <a:br>
              <a:rPr lang="en-US" sz="4000" dirty="0"/>
            </a:br>
            <a:endParaRPr lang="en-US" dirty="0"/>
          </a:p>
        </p:txBody>
      </p:sp>
      <p:sp>
        <p:nvSpPr>
          <p:cNvPr id="3" name="Text Placeholder 2">
            <a:extLst>
              <a:ext uri="{FF2B5EF4-FFF2-40B4-BE49-F238E27FC236}">
                <a16:creationId xmlns:a16="http://schemas.microsoft.com/office/drawing/2014/main" id="{272BB82E-AA87-C6BF-F32C-12175F84A57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44C0ACB-2E9C-9E92-58F7-E4184AEDAF64}"/>
              </a:ext>
            </a:extLst>
          </p:cNvPr>
          <p:cNvSpPr>
            <a:spLocks noGrp="1"/>
          </p:cNvSpPr>
          <p:nvPr>
            <p:ph sz="quarter" idx="11"/>
          </p:nvPr>
        </p:nvSpPr>
        <p:spPr/>
        <p:txBody>
          <a:bodyPr>
            <a:normAutofit/>
          </a:bodyPr>
          <a:lstStyle/>
          <a:p>
            <a:endParaRPr lang="en-US" sz="4800" dirty="0"/>
          </a:p>
        </p:txBody>
      </p:sp>
      <p:pic>
        <p:nvPicPr>
          <p:cNvPr id="12" name="Picture 11">
            <a:extLst>
              <a:ext uri="{FF2B5EF4-FFF2-40B4-BE49-F238E27FC236}">
                <a16:creationId xmlns:a16="http://schemas.microsoft.com/office/drawing/2014/main" id="{02BBF89D-7DA7-404D-05DF-B0720447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660" y="4028760"/>
            <a:ext cx="18210680" cy="8620440"/>
          </a:xfrm>
          <a:prstGeom prst="rect">
            <a:avLst/>
          </a:prstGeom>
        </p:spPr>
      </p:pic>
    </p:spTree>
    <p:extLst>
      <p:ext uri="{BB962C8B-B14F-4D97-AF65-F5344CB8AC3E}">
        <p14:creationId xmlns:p14="http://schemas.microsoft.com/office/powerpoint/2010/main" val="26745626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9EC1-93A5-D487-A143-A017E815EE04}"/>
              </a:ext>
            </a:extLst>
          </p:cNvPr>
          <p:cNvSpPr>
            <a:spLocks noGrp="1"/>
          </p:cNvSpPr>
          <p:nvPr>
            <p:ph type="title"/>
          </p:nvPr>
        </p:nvSpPr>
        <p:spPr/>
        <p:txBody>
          <a:bodyPr>
            <a:normAutofit fontScale="90000"/>
          </a:bodyPr>
          <a:lstStyle/>
          <a:p>
            <a:r>
              <a:rPr lang="en-US" sz="3600" dirty="0"/>
              <a:t>Optimal binary tree problem</a:t>
            </a:r>
            <a:br>
              <a:rPr lang="en-US" sz="3600" dirty="0"/>
            </a:br>
            <a:endParaRPr lang="en-US" dirty="0"/>
          </a:p>
        </p:txBody>
      </p:sp>
      <p:sp>
        <p:nvSpPr>
          <p:cNvPr id="3" name="Text Placeholder 2">
            <a:extLst>
              <a:ext uri="{FF2B5EF4-FFF2-40B4-BE49-F238E27FC236}">
                <a16:creationId xmlns:a16="http://schemas.microsoft.com/office/drawing/2014/main" id="{0864F842-74A3-F3CD-27ED-27312457EC25}"/>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FE14E62-91B2-F3B1-7FB0-8D713A2C3CC8}"/>
                  </a:ext>
                </a:extLst>
              </p:cNvPr>
              <p:cNvSpPr>
                <a:spLocks noGrp="1"/>
              </p:cNvSpPr>
              <p:nvPr>
                <p:ph sz="quarter" idx="11"/>
              </p:nvPr>
            </p:nvSpPr>
            <p:spPr/>
            <p:txBody>
              <a:bodyPr>
                <a:normAutofit/>
              </a:bodyPr>
              <a:lstStyle/>
              <a:p>
                <a:r>
                  <a:rPr lang="en-US" sz="4800" dirty="0"/>
                  <a:t>Just like problems before, exhaustive checking of all possibilities fails to yield an efficient algorithm. </a:t>
                </a:r>
              </a:p>
              <a:p>
                <a:r>
                  <a:rPr lang="en-US" sz="4800" dirty="0"/>
                  <a:t>You can label the nodes of any n-node binary tree with the keys to construct a binary search tree, and then add in the dummy keys as leaves. </a:t>
                </a:r>
              </a:p>
              <a:p>
                <a:r>
                  <a:rPr lang="en-US" sz="4800" dirty="0"/>
                  <a:t>The number of binary trees with n nodes is </a:t>
                </a:r>
                <a14:m>
                  <m:oMath xmlns:m="http://schemas.openxmlformats.org/officeDocument/2006/math">
                    <m:r>
                      <m:rPr>
                        <m:sty m:val="p"/>
                      </m:rPr>
                      <a:rPr lang="en-US" sz="4800" b="0" i="1" smtClean="0">
                        <a:latin typeface="Cambria Math" panose="02040503050406030204" pitchFamily="18" charset="0"/>
                      </a:rPr>
                      <m:t>Ω</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4</m:t>
                        </m:r>
                      </m:e>
                      <m:sup>
                        <m:r>
                          <a:rPr lang="en-US" sz="4800" b="0" i="1" smtClean="0">
                            <a:latin typeface="Cambria Math" panose="02040503050406030204" pitchFamily="18" charset="0"/>
                          </a:rPr>
                          <m:t>𝑛</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𝑛</m:t>
                        </m:r>
                      </m:e>
                      <m:sup>
                        <m:f>
                          <m:fPr>
                            <m:type m:val="skw"/>
                            <m:ctrlPr>
                              <a:rPr lang="en-US" sz="4800" b="0" i="1" smtClean="0">
                                <a:latin typeface="Cambria Math" panose="02040503050406030204" pitchFamily="18" charset="0"/>
                              </a:rPr>
                            </m:ctrlPr>
                          </m:fPr>
                          <m:num>
                            <m:r>
                              <a:rPr lang="en-US" sz="4800" b="0" i="1" smtClean="0">
                                <a:latin typeface="Cambria Math" panose="02040503050406030204" pitchFamily="18" charset="0"/>
                              </a:rPr>
                              <m:t>3</m:t>
                            </m:r>
                          </m:num>
                          <m:den>
                            <m:r>
                              <a:rPr lang="en-US" sz="4800" b="0" i="1" smtClean="0">
                                <a:latin typeface="Cambria Math" panose="02040503050406030204" pitchFamily="18" charset="0"/>
                              </a:rPr>
                              <m:t>2</m:t>
                            </m:r>
                          </m:den>
                        </m:f>
                      </m:sup>
                    </m:sSup>
                    <m:r>
                      <a:rPr lang="en-US" sz="4800" b="0" i="1" smtClean="0">
                        <a:latin typeface="Cambria Math" panose="02040503050406030204" pitchFamily="18" charset="0"/>
                      </a:rPr>
                      <m:t>)</m:t>
                    </m:r>
                  </m:oMath>
                </a14:m>
                <a:r>
                  <a:rPr lang="en-US" sz="4800" dirty="0"/>
                  <a:t>. </a:t>
                </a:r>
              </a:p>
              <a:p>
                <a:r>
                  <a:rPr lang="en-US" sz="4800" dirty="0"/>
                  <a:t>Thus you would need to examine an exponential number of binary search trees to perform an exhaustive search. </a:t>
                </a:r>
              </a:p>
              <a:p>
                <a:endParaRPr lang="en-US" sz="4800" dirty="0"/>
              </a:p>
            </p:txBody>
          </p:sp>
        </mc:Choice>
        <mc:Fallback xmlns="">
          <p:sp>
            <p:nvSpPr>
              <p:cNvPr id="4" name="Content Placeholder 3">
                <a:extLst>
                  <a:ext uri="{FF2B5EF4-FFF2-40B4-BE49-F238E27FC236}">
                    <a16:creationId xmlns:a16="http://schemas.microsoft.com/office/drawing/2014/main" id="{FFE14E62-91B2-F3B1-7FB0-8D713A2C3CC8}"/>
                  </a:ext>
                </a:extLst>
              </p:cNvPr>
              <p:cNvSpPr>
                <a:spLocks noGrp="1" noRot="1" noChangeAspect="1" noMove="1" noResize="1" noEditPoints="1" noAdjustHandles="1" noChangeArrowheads="1" noChangeShapeType="1" noTextEdit="1"/>
              </p:cNvSpPr>
              <p:nvPr>
                <p:ph sz="quarter" idx="11"/>
              </p:nvPr>
            </p:nvSpPr>
            <p:spPr>
              <a:blipFill>
                <a:blip r:embed="rId2"/>
                <a:stretch>
                  <a:fillRect l="-1834" t="-3418" r="-2277"/>
                </a:stretch>
              </a:blipFill>
            </p:spPr>
            <p:txBody>
              <a:bodyPr/>
              <a:lstStyle/>
              <a:p>
                <a:r>
                  <a:rPr lang="en-US">
                    <a:noFill/>
                  </a:rPr>
                  <a:t> </a:t>
                </a:r>
              </a:p>
            </p:txBody>
          </p:sp>
        </mc:Fallback>
      </mc:AlternateContent>
    </p:spTree>
    <p:extLst>
      <p:ext uri="{BB962C8B-B14F-4D97-AF65-F5344CB8AC3E}">
        <p14:creationId xmlns:p14="http://schemas.microsoft.com/office/powerpoint/2010/main" val="387411699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12349</TotalTime>
  <Words>872</Words>
  <Application>Microsoft Macintosh PowerPoint</Application>
  <PresentationFormat>Custom</PresentationFormat>
  <Paragraphs>92</Paragraphs>
  <Slides>17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9" baseType="lpstr">
      <vt:lpstr>Open Sans Light</vt:lpstr>
      <vt:lpstr>Arial</vt:lpstr>
      <vt:lpstr>OCRB</vt:lpstr>
      <vt:lpstr>Times New Roman</vt:lpstr>
      <vt:lpstr>Open Sans Semibold</vt:lpstr>
      <vt:lpstr>Open Sans ExtraBold</vt:lpstr>
      <vt:lpstr>Avenir Book</vt:lpstr>
      <vt:lpstr>Cambria Math</vt:lpstr>
      <vt:lpstr>Calibri</vt:lpstr>
      <vt:lpstr>21_BasicWhite</vt:lpstr>
      <vt:lpstr>Equation</vt:lpstr>
      <vt:lpstr>方程式</vt:lpstr>
      <vt:lpstr>Dynamic programming: Optimal binary search tree</vt:lpstr>
      <vt:lpstr>Outline Materials</vt:lpstr>
      <vt:lpstr>Learning outcomes</vt:lpstr>
      <vt:lpstr>Optimal binary tree problem </vt:lpstr>
      <vt:lpstr>Optimal binary tree problem </vt:lpstr>
      <vt:lpstr>Optimal binary tree problem </vt:lpstr>
      <vt:lpstr>Optimal binary tree problem </vt:lpstr>
      <vt:lpstr>Optimal binary tree problem </vt:lpstr>
      <vt:lpstr>Optimal binary tree problem </vt:lpstr>
      <vt:lpstr>Solving optimal binary tree problem </vt:lpstr>
      <vt:lpstr>Solving optimal binary tree problem </vt:lpstr>
      <vt:lpstr>Solving optimal binary tree problem </vt:lpstr>
      <vt:lpstr>Solving optimal binary tree problem </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56</cp:revision>
  <dcterms:created xsi:type="dcterms:W3CDTF">2023-06-13T08:42:51Z</dcterms:created>
  <dcterms:modified xsi:type="dcterms:W3CDTF">2023-07-31T08:58:36Z</dcterms:modified>
</cp:coreProperties>
</file>